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34"/>
  </p:notesMasterIdLst>
  <p:sldIdLst>
    <p:sldId id="945" r:id="rId6"/>
    <p:sldId id="944" r:id="rId7"/>
    <p:sldId id="946" r:id="rId8"/>
    <p:sldId id="947" r:id="rId9"/>
    <p:sldId id="948" r:id="rId10"/>
    <p:sldId id="964" r:id="rId11"/>
    <p:sldId id="949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  <p:sldId id="962" r:id="rId24"/>
    <p:sldId id="963" r:id="rId25"/>
    <p:sldId id="965" r:id="rId26"/>
    <p:sldId id="966" r:id="rId27"/>
    <p:sldId id="967" r:id="rId28"/>
    <p:sldId id="968" r:id="rId29"/>
    <p:sldId id="969" r:id="rId30"/>
    <p:sldId id="970" r:id="rId31"/>
    <p:sldId id="971" r:id="rId32"/>
    <p:sldId id="972" r:id="rId3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163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0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8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8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9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7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47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4836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9053" y="1916832"/>
            <a:ext cx="8418586" cy="471377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endParaRPr lang="ar-IQ" sz="32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Electronic  Circuits II </a:t>
            </a:r>
          </a:p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 Year. Lecture 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</a:p>
          <a:p>
            <a:pPr marL="0" lvl="0" indent="0" algn="ctr" defTabSz="914400" fontAlgn="base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3100" b="1" kern="0" dirty="0" smtClean="0">
                <a:solidFill>
                  <a:srgbClr val="000000"/>
                </a:solidFill>
                <a:latin typeface="Times New Roman"/>
                <a:ea typeface="Calibri"/>
              </a:rPr>
              <a:t>lecturer</a:t>
            </a:r>
            <a:endParaRPr lang="en-US" sz="3100" b="1" kern="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Wisam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Hayder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1800" b="1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200" b="1" kern="0" dirty="0" smtClean="0">
                <a:latin typeface="Times New Roman"/>
                <a:ea typeface="Calibri"/>
              </a:rPr>
              <a:t>2021</a:t>
            </a:r>
            <a:endParaRPr lang="en-US" sz="1200" b="1" kern="0" dirty="0"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8687" y="250723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COMMUNICATION 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en-US" sz="20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800" y="1052736"/>
            <a:ext cx="86796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 Parallel Resonant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(</a:t>
            </a:r>
            <a:r>
              <a:rPr lang="en-US" sz="2400" b="1" i="1" dirty="0">
                <a:solidFill>
                  <a:srgbClr val="EE1846"/>
                </a:solidFill>
                <a:latin typeface="Times New Roman"/>
              </a:rPr>
              <a:t>i</a:t>
            </a:r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) Impedance of tuned circuit</a:t>
            </a:r>
            <a:r>
              <a:rPr lang="en-US" sz="2400" b="1" dirty="0" smtClean="0">
                <a:solidFill>
                  <a:srgbClr val="EE1846"/>
                </a:solidFill>
                <a:latin typeface="Times New Roman"/>
              </a:rPr>
              <a:t>.</a:t>
            </a:r>
          </a:p>
          <a:p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EE1846"/>
                </a:solidFill>
                <a:latin typeface="Times New Roman"/>
              </a:rPr>
              <a:t>   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impedance offered by the parallel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LC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circuit is given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by the  </a:t>
            </a:r>
          </a:p>
          <a:p>
            <a:r>
              <a:rPr lang="en-US" sz="2400" dirty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   supply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voltage divided by the line current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i.e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.,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V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/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I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 </a:t>
            </a: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Since at resonance, line current is minimum, therefore, impedance is maximum at resonant frequency.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This fact is shown by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the impedance-frequency curve of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Fig 15.5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 It is clear from impedance-frequency curve that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impedance rises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to a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steep peak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at resonant frequency </a:t>
            </a:r>
            <a:r>
              <a:rPr lang="en-US" sz="2400" i="1" dirty="0" err="1">
                <a:solidFill>
                  <a:srgbClr val="231F20"/>
                </a:solidFill>
                <a:latin typeface="Times New Roman"/>
              </a:rPr>
              <a:t>fr.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 However,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 impedance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of the circuit decreases rapidly when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 frequency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is changed above or below the resonant frequency.</a:t>
            </a:r>
            <a:endParaRPr lang="en-US" sz="2400" b="1" dirty="0" smtClean="0">
              <a:solidFill>
                <a:srgbClr val="EE1846"/>
              </a:solidFill>
              <a:latin typeface="Times New Roman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51013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539549" y="1048485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40" y="1556792"/>
            <a:ext cx="351595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4" y="1484784"/>
            <a:ext cx="446562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430" y="4797152"/>
                <a:ext cx="86617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Thus at parallel resonance, the circuit impedance is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equal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to L/CR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. </a:t>
                </a:r>
                <a:endParaRPr lang="en-US" sz="2400" dirty="0" smtClean="0">
                  <a:solidFill>
                    <a:srgbClr val="231F20"/>
                  </a:solidFill>
                  <a:latin typeface="Times New Roman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It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may be noted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31F2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31F2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will be in ohms if R, L and C are measured in ohms, henry and farad respectively.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0" y="4797152"/>
                <a:ext cx="8661754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915" t="-4061" r="-197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2818" y="1412776"/>
                <a:ext cx="8241629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EE1846"/>
                    </a:solidFill>
                    <a:latin typeface="Times New Roman"/>
                  </a:rPr>
                  <a:t>(</a:t>
                </a:r>
                <a:r>
                  <a:rPr lang="en-US" sz="2400" b="1" i="1" dirty="0">
                    <a:solidFill>
                      <a:srgbClr val="EE1846"/>
                    </a:solidFill>
                    <a:latin typeface="Times New Roman"/>
                  </a:rPr>
                  <a:t>ii</a:t>
                </a:r>
                <a:r>
                  <a:rPr lang="en-US" sz="2400" b="1" dirty="0">
                    <a:solidFill>
                      <a:srgbClr val="EE1846"/>
                    </a:solidFill>
                    <a:latin typeface="Times New Roman"/>
                  </a:rPr>
                  <a:t>) Circuit Current</a:t>
                </a:r>
                <a:r>
                  <a:rPr lang="en-US" b="1" dirty="0">
                    <a:solidFill>
                      <a:srgbClr val="EE1846"/>
                    </a:solidFill>
                    <a:latin typeface="Times New Roman"/>
                  </a:rPr>
                  <a:t>. </a:t>
                </a:r>
                <a:endParaRPr lang="en-US" b="1" dirty="0" smtClean="0">
                  <a:solidFill>
                    <a:srgbClr val="EE1846"/>
                  </a:solidFill>
                  <a:latin typeface="Times New Roman"/>
                </a:endParaRPr>
              </a:p>
              <a:p>
                <a:endParaRPr lang="en-US" sz="2400" b="1" dirty="0">
                  <a:solidFill>
                    <a:srgbClr val="EE1846"/>
                  </a:solidFill>
                  <a:latin typeface="Times New Roman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At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parallel resonance, the circuit or line current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I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 is given by the applied voltage divided by the circuit impedance</a:t>
                </a:r>
                <a:r>
                  <a:rPr lang="en-US" sz="2400" dirty="0">
                    <a:solidFill>
                      <a:srgbClr val="231F2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i.e.,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solidFill>
                    <a:srgbClr val="231F20"/>
                  </a:solidFill>
                  <a:latin typeface="Times New Roman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 smtClean="0">
                  <a:solidFill>
                    <a:srgbClr val="231F20"/>
                  </a:solidFill>
                  <a:latin typeface="Times New Roman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srgbClr val="231F2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is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very high, the line current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I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will be very small.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18" y="1412776"/>
                <a:ext cx="8241629" cy="2677656"/>
              </a:xfrm>
              <a:prstGeom prst="rect">
                <a:avLst/>
              </a:prstGeom>
              <a:blipFill rotWithShape="1">
                <a:blip r:embed="rId5"/>
                <a:stretch>
                  <a:fillRect l="-1184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72933"/>
            <a:ext cx="4945077" cy="5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920" y="1340768"/>
            <a:ext cx="8667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EE1846"/>
                </a:solidFill>
                <a:latin typeface="Times New Roman"/>
              </a:rPr>
              <a:t>(iii) Quality factor Q.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231F20"/>
                </a:solidFill>
                <a:latin typeface="Times New Roman"/>
              </a:rPr>
              <a:t>It is desired that resonance curve of a parallel tuned circuit should be as sharp as possible in order to provide selectivity. </a:t>
            </a: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sharp resonance curve means that impedance falls rapidly as the frequency is varied from the resonant frequency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The smaller the resistance of coil, the more sharp is the resonance curve. This is due to the fact that a small resistance consumes less power and draws a relatively small line current. </a:t>
            </a: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ratio of inductive reactance and resistance of the coil at resonance, therefore, becomes a measure of the quality of the tuned circuit. </a:t>
            </a: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This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is called quality factor and may be defined as under : </a:t>
            </a:r>
          </a:p>
        </p:txBody>
      </p:sp>
    </p:spTree>
    <p:extLst>
      <p:ext uri="{BB962C8B-B14F-4D97-AF65-F5344CB8AC3E}">
        <p14:creationId xmlns:p14="http://schemas.microsoft.com/office/powerpoint/2010/main" val="41234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190357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inductive reactance of the coil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resonance to its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is known as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factor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i.e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factor Q of a parallel tuned circuit is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sharpness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curve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hence selectivity of the circuit depends upon 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the value of Q,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selective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tuned circuit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15.6 shows the effect of resistance R of the coil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sharpness of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curve.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75" y="2078837"/>
            <a:ext cx="2577070" cy="79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41277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clear that when the resistance is small, the resonance curve is very sharp.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if the coil has large resistance, the resonance curve is less sharp.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where high selectivity is desired, the value of Q should be very large.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C00000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4722"/>
            <a:ext cx="3130332" cy="301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7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tr-TR" sz="36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1268760"/>
                <a:ext cx="856895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EE1846"/>
                    </a:solidFill>
                    <a:latin typeface="Times New Roman"/>
                  </a:rPr>
                  <a:t>Example 15.1.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A parallel resonant circuit has </a:t>
                </a:r>
                <a:r>
                  <a:rPr lang="en-US" sz="2400" i="1" dirty="0" smtClean="0">
                    <a:solidFill>
                      <a:srgbClr val="231F20"/>
                    </a:solidFill>
                    <a:latin typeface="Times New Roman"/>
                  </a:rPr>
                  <a:t>a capacitor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of 250pF in one branch and inductance </a:t>
                </a:r>
                <a:r>
                  <a:rPr lang="en-US" sz="2400" i="1" dirty="0" smtClean="0">
                    <a:solidFill>
                      <a:srgbClr val="231F20"/>
                    </a:solidFill>
                    <a:latin typeface="Times New Roman"/>
                  </a:rPr>
                  <a:t>of 1.25mH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plus a resistance of </a:t>
                </a:r>
                <a:r>
                  <a:rPr lang="en-US" sz="2400" i="1" dirty="0" smtClean="0">
                    <a:solidFill>
                      <a:srgbClr val="231F20"/>
                    </a:solidFill>
                    <a:latin typeface="Times New Roman"/>
                  </a:rPr>
                  <a:t>10</a:t>
                </a:r>
                <a:r>
                  <a:rPr lang="el-GR" sz="2400" i="1" dirty="0" smtClean="0">
                    <a:solidFill>
                      <a:srgbClr val="231F20"/>
                    </a:solidFill>
                    <a:latin typeface="Cambria Math"/>
                    <a:ea typeface="Cambria Math"/>
                  </a:rPr>
                  <a:t>Ω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Symbol"/>
                  </a:rPr>
                  <a:t>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in the parallel branch</a:t>
                </a:r>
                <a:r>
                  <a:rPr lang="en-US" sz="2400" i="1" dirty="0" smtClean="0">
                    <a:solidFill>
                      <a:srgbClr val="231F20"/>
                    </a:solidFill>
                    <a:latin typeface="Times New Roman"/>
                  </a:rPr>
                  <a:t>. Find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(i) resonant frequency (ii) impedance of the </a:t>
                </a:r>
                <a:r>
                  <a:rPr lang="en-US" sz="2400" i="1" dirty="0" smtClean="0">
                    <a:solidFill>
                      <a:srgbClr val="231F20"/>
                    </a:solidFill>
                    <a:latin typeface="Times New Roman"/>
                  </a:rPr>
                  <a:t>circuit at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resonance (iii) Q-factor of the circuit.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pt-BR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pt-BR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10Ω ; L = 1.25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pt-BR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H; C = 250 ×</a:t>
                </a:r>
                <a:r>
                  <a:rPr lang="pt-BR" sz="24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pt-BR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568952" cy="3416320"/>
              </a:xfrm>
              <a:prstGeom prst="rect">
                <a:avLst/>
              </a:prstGeom>
              <a:blipFill rotWithShape="1">
                <a:blip r:embed="rId5"/>
                <a:stretch>
                  <a:fillRect l="-1067" t="-1426" r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2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tr-TR" sz="36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04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5" y="1108277"/>
            <a:ext cx="88337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i="1" dirty="0">
              <a:solidFill>
                <a:srgbClr val="231F20"/>
              </a:solidFill>
              <a:latin typeface="Times New Roman"/>
            </a:endParaRPr>
          </a:p>
          <a:p>
            <a:endParaRPr lang="en-US" dirty="0" smtClean="0">
              <a:solidFill>
                <a:srgbClr val="231F20"/>
              </a:solidFill>
              <a:latin typeface="TimesNewRoman"/>
            </a:endParaRPr>
          </a:p>
        </p:txBody>
      </p: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7"/>
          <p:cNvCxnSpPr/>
          <p:nvPr/>
        </p:nvCxnSpPr>
        <p:spPr>
          <a:xfrm>
            <a:off x="251520" y="108328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287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4731" y="209136"/>
            <a:ext cx="4092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2853" y="1268760"/>
            <a:ext cx="8808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Example 15.2.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A parallel resonant circuit has a capacitor of 100 pF in one branch and inductance of 100 </a:t>
            </a:r>
            <a:r>
              <a:rPr lang="en-US" sz="2400" i="1" dirty="0" err="1">
                <a:solidFill>
                  <a:srgbClr val="231F20"/>
                </a:solidFill>
                <a:latin typeface="Times New Roman"/>
              </a:rPr>
              <a:t>μH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 plus a resistance of 10 Ω in parallel branch. If the supply voltage is 10 V, calculate (i) resonant frequency (ii) impedance of the circuit and line current at resonance.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" y="2862625"/>
            <a:ext cx="7985771" cy="323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9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17"/>
          <p:cNvCxnSpPr/>
          <p:nvPr/>
        </p:nvCxnSpPr>
        <p:spPr>
          <a:xfrm>
            <a:off x="251520" y="108328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287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5" y="1505912"/>
            <a:ext cx="7397808" cy="120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7618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39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46502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tr-TR" sz="3200" b="1" dirty="0">
              <a:solidFill>
                <a:schemeClr val="accent1"/>
              </a:solidFill>
              <a:latin typeface="Agency FB" pitchFamily="34" charset="0"/>
              <a:cs typeface="Ali_K_Alwand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279064" y="1155452"/>
                <a:ext cx="8541407" cy="496855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Clr>
                    <a:srgbClr val="CC0000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Distinction between Tuned Amplifiers and </a:t>
                </a:r>
                <a:r>
                  <a:rPr lang="en-US" sz="2600" b="1" i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other Amplifiers </a:t>
                </a:r>
                <a:endParaRPr lang="en-US" sz="2600" b="1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C0000"/>
                  </a:buClr>
                  <a:buNone/>
                </a:pPr>
                <a:endParaRPr lang="en-US" sz="2600" b="1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We have seen that amplifiers (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e.g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., voltage amplifier,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power amplifier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etc.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) provide the constant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gain over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a limited band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of frequencies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i.e.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, from lower cut-off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to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upper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cut-off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.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Now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bandwidth of the amplifier,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/>
                  </a:rPr>
                  <a:t>BW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</a:rPr>
                  <a:t>=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/>
                  </a:rPr>
                  <a:t>f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</a:rPr>
                  <a:t>2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Symbol"/>
                  </a:rPr>
                  <a:t>-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/>
                  </a:rPr>
                  <a:t>f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/>
                  </a:rPr>
                  <a:t>.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solidFill>
                    <a:srgbClr val="FF0000"/>
                  </a:solidFill>
                  <a:latin typeface="Times New Roman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The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difference, that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tuned amplifiers are designed to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have   specific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, usually narrow bandwidth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.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See Fig. 15.2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.</a:t>
                </a: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solidFill>
                    <a:srgbClr val="231F20"/>
                  </a:solidFill>
                  <a:latin typeface="Times New Roman"/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𝐵𝑊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is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the bandwidth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of standard frequency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response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solidFill>
                          <a:srgbClr val="231F2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is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the bandwidth of the tuned amplifier. </a:t>
                </a:r>
                <a:endParaRPr lang="en-US" sz="2400" dirty="0" smtClean="0">
                  <a:solidFill>
                    <a:srgbClr val="231F20"/>
                  </a:solidFill>
                  <a:latin typeface="Times New Roman"/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solidFill>
                    <a:srgbClr val="231F20"/>
                  </a:solidFill>
                  <a:latin typeface="Times New Roman"/>
                </a:endParaRPr>
              </a:p>
              <a:p>
                <a:pPr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In many applications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, the narrower the bandwidth of a tuned amplifier, the better it is.</a:t>
                </a:r>
              </a:p>
            </p:txBody>
          </p:sp>
        </mc:Choice>
        <mc:Fallback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064" y="1155452"/>
                <a:ext cx="8541407" cy="4968551"/>
              </a:xfrm>
              <a:blipFill rotWithShape="1">
                <a:blip r:embed="rId3"/>
                <a:stretch>
                  <a:fillRect l="-785" b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551" y="1164134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C00000"/>
              </a:buClr>
            </a:pPr>
            <a:r>
              <a:rPr lang="en-US" sz="2400" b="1" dirty="0" smtClean="0">
                <a:solidFill>
                  <a:srgbClr val="005AAB"/>
                </a:solidFill>
                <a:latin typeface="Arial Black"/>
              </a:rPr>
              <a:t>Advantages </a:t>
            </a:r>
            <a:r>
              <a:rPr lang="en-US" sz="2400" b="1" dirty="0">
                <a:solidFill>
                  <a:srgbClr val="005AAB"/>
                </a:solidFill>
                <a:latin typeface="Arial Black"/>
              </a:rPr>
              <a:t>of Tuned Amplifiers </a:t>
            </a:r>
            <a:endParaRPr lang="en-US" sz="2400" b="1" dirty="0" smtClean="0">
              <a:solidFill>
                <a:srgbClr val="005AAB"/>
              </a:solidFill>
              <a:latin typeface="Arial Black"/>
            </a:endParaRPr>
          </a:p>
          <a:p>
            <a:pPr marL="514350" indent="-514350">
              <a:buAutoNum type="romanLcParenBoth"/>
            </a:pPr>
            <a:r>
              <a:rPr lang="en-US" sz="2400" b="1" dirty="0" smtClean="0">
                <a:solidFill>
                  <a:srgbClr val="EE1846"/>
                </a:solidFill>
                <a:latin typeface="Times New Roman"/>
              </a:rPr>
              <a:t>Small </a:t>
            </a:r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power loss.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 tuned parallel circuit employs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reactive components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L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and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C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 Consequently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, the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power loss in such a circuit is quite low. On the other hand, if a resistive load is used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in the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collector circuit, there will be considerable loss of power.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Here fore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, tuned amplifiers are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highly efficient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</a:t>
            </a:r>
            <a:r>
              <a:rPr lang="en-US" sz="2400" b="1" dirty="0" smtClean="0">
                <a:solidFill>
                  <a:srgbClr val="005AAB"/>
                </a:solidFill>
                <a:latin typeface="Arial Black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 smtClean="0">
              <a:solidFill>
                <a:srgbClr val="005AAB"/>
              </a:solidFill>
              <a:latin typeface="Arial Black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(</a:t>
            </a:r>
            <a:r>
              <a:rPr lang="en-US" sz="2400" b="1" i="1" dirty="0">
                <a:solidFill>
                  <a:srgbClr val="EE1846"/>
                </a:solidFill>
                <a:latin typeface="Times New Roman"/>
              </a:rPr>
              <a:t>ii</a:t>
            </a:r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) High selectivity.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 tuned circuit has the property of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selectivity</a:t>
            </a:r>
          </a:p>
          <a:p>
            <a:r>
              <a:rPr lang="en-US" sz="2400" dirty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    </a:t>
            </a:r>
            <a:r>
              <a:rPr lang="en-US" sz="2400" i="1" dirty="0" smtClean="0">
                <a:solidFill>
                  <a:srgbClr val="231F20"/>
                </a:solidFill>
                <a:latin typeface="Times New Roman"/>
              </a:rPr>
              <a:t>i.e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 it can select the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desired frequency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for amplification out of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a</a:t>
            </a:r>
          </a:p>
          <a:p>
            <a:r>
              <a:rPr lang="en-US" sz="2400" dirty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    large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number of frequencies simultaneously impressed upon it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.</a:t>
            </a:r>
          </a:p>
          <a:p>
            <a:r>
              <a:rPr lang="en-US" sz="2400" dirty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    For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instance, if a mixture of frequencies including </a:t>
            </a:r>
            <a:r>
              <a:rPr lang="en-US" sz="2400" i="1" dirty="0" err="1">
                <a:solidFill>
                  <a:srgbClr val="231F20"/>
                </a:solidFill>
                <a:latin typeface="Times New Roman"/>
              </a:rPr>
              <a:t>fr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is fed to </a:t>
            </a: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r>
              <a:rPr lang="en-US" sz="2400" dirty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    the input of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 tuned amplifier,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then maximum amplification  </a:t>
            </a:r>
          </a:p>
          <a:p>
            <a:r>
              <a:rPr lang="en-US" sz="2400" dirty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   occurs for </a:t>
            </a:r>
            <a:r>
              <a:rPr lang="en-US" sz="2400" i="1" dirty="0" err="1">
                <a:solidFill>
                  <a:srgbClr val="231F20"/>
                </a:solidFill>
                <a:latin typeface="Times New Roman"/>
              </a:rPr>
              <a:t>fr</a:t>
            </a:r>
            <a:r>
              <a:rPr lang="en-US" sz="2400" dirty="0" err="1">
                <a:solidFill>
                  <a:srgbClr val="231F20"/>
                </a:solidFill>
                <a:latin typeface="Times New Roman"/>
              </a:rPr>
              <a:t>.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 </a:t>
            </a:r>
            <a:endParaRPr lang="en-US" sz="2000" b="1" dirty="0" smtClean="0">
              <a:solidFill>
                <a:srgbClr val="EE1846"/>
              </a:solidFill>
              <a:latin typeface="Times New Roman"/>
            </a:endParaRPr>
          </a:p>
          <a:p>
            <a:pPr algn="just"/>
            <a:endParaRPr lang="en-US" sz="2000" b="1" dirty="0">
              <a:solidFill>
                <a:srgbClr val="EE1846"/>
              </a:solidFill>
              <a:latin typeface="Times New Roman"/>
            </a:endParaRPr>
          </a:p>
          <a:p>
            <a:pPr algn="just"/>
            <a:endParaRPr lang="en-US" sz="2000" b="1" dirty="0" smtClean="0">
              <a:solidFill>
                <a:srgbClr val="EE1846"/>
              </a:solidFill>
              <a:latin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ayt Numarası Yer Tutucusu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67544B2E-4EE9-46FD-B006-EDCB65AD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7"/>
          <p:cNvCxnSpPr>
            <a:endCxn id="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9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544" y="1268760"/>
            <a:ext cx="8405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Times New Roman"/>
              </a:rPr>
              <a:t>For all other frequencies, the tuned circuit offers very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low impedance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and hence these are amplified to a little extent and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may be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thought as rejected by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 circuit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 On the other hand, if we use resistive load in the collector, all the frequencies will be amplified</a:t>
            </a:r>
          </a:p>
          <a:p>
            <a:r>
              <a:rPr lang="en-US" sz="2400" dirty="0">
                <a:solidFill>
                  <a:srgbClr val="231F20"/>
                </a:solidFill>
                <a:latin typeface="Times New Roman"/>
              </a:rPr>
              <a:t>equally well i.e. the circuit will not have the ability to select the desired frequency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.</a:t>
            </a:r>
          </a:p>
          <a:p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(</a:t>
            </a:r>
            <a:r>
              <a:rPr lang="en-US" sz="2400" b="1" i="1" dirty="0">
                <a:solidFill>
                  <a:srgbClr val="EE1846"/>
                </a:solidFill>
                <a:latin typeface="Times New Roman"/>
              </a:rPr>
              <a:t>iii</a:t>
            </a:r>
            <a:r>
              <a:rPr lang="en-US" sz="2400" b="1" dirty="0">
                <a:solidFill>
                  <a:srgbClr val="EE1846"/>
                </a:solidFill>
                <a:latin typeface="Times New Roman"/>
              </a:rPr>
              <a:t>) Smaller collector supply voltage.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Because of little resistance in the parallel tuned circuit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, it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requires small collector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supply voltage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V</a:t>
            </a:r>
            <a:r>
              <a:rPr lang="en-US" sz="800" i="1" dirty="0">
                <a:solidFill>
                  <a:srgbClr val="231F20"/>
                </a:solidFill>
                <a:latin typeface="Times New Roman"/>
              </a:rPr>
              <a:t>CC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 On the other hand, if a high load resistance is used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in the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collector for amplifying even one frequency, it would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mean large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voltage drop across it due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to zero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signal collector current. Consequently, a higher collector supply will be needed.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7"/>
          <p:cNvCxnSpPr>
            <a:endCxn id="9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52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98072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5AAB"/>
              </a:solidFill>
              <a:latin typeface="Arial Black"/>
            </a:endParaRPr>
          </a:p>
          <a:p>
            <a:r>
              <a:rPr lang="en-US" sz="2400" b="1" dirty="0" smtClean="0">
                <a:solidFill>
                  <a:srgbClr val="005AAB"/>
                </a:solidFill>
                <a:latin typeface="Arial Black"/>
              </a:rPr>
              <a:t>Frequency </a:t>
            </a:r>
            <a:r>
              <a:rPr lang="en-US" sz="2400" b="1" dirty="0">
                <a:solidFill>
                  <a:srgbClr val="005AAB"/>
                </a:solidFill>
                <a:latin typeface="Arial Black"/>
              </a:rPr>
              <a:t>Response of Tuned </a:t>
            </a:r>
            <a:r>
              <a:rPr lang="en-US" sz="2400" b="1" dirty="0" smtClean="0">
                <a:solidFill>
                  <a:srgbClr val="005AAB"/>
                </a:solidFill>
                <a:latin typeface="Arial Black"/>
              </a:rPr>
              <a:t>Amplifier</a:t>
            </a:r>
          </a:p>
          <a:p>
            <a:endParaRPr lang="en-US" sz="2400" b="1" dirty="0">
              <a:solidFill>
                <a:srgbClr val="005AAB"/>
              </a:solidFill>
              <a:latin typeface="Arial Black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voltage gain of an amplifier depends upon β,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input impedance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and effective collector load. In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a tuned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amplifier, tuned circuit is used in the collector. Therefore, voltage gain of such an amplifier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is given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by 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46" y="3268601"/>
            <a:ext cx="505234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0" y="4509120"/>
            <a:ext cx="8685777" cy="142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2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37350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0" y="5158388"/>
            <a:ext cx="8747083" cy="115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3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1268760"/>
            <a:ext cx="512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5AAB"/>
                </a:solidFill>
                <a:latin typeface="Arial Black"/>
              </a:rPr>
              <a:t>Relation between Q and Bandwidth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31630" y="1668870"/>
            <a:ext cx="8416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231F20"/>
                </a:solidFill>
                <a:latin typeface="Times New Roman"/>
              </a:rPr>
              <a:t>The quality factor Q of a tuned amplifier is equal to the ratio of resonant frequency (</a:t>
            </a:r>
            <a:r>
              <a:rPr lang="en-US" sz="2400" i="1" dirty="0" err="1">
                <a:solidFill>
                  <a:srgbClr val="231F20"/>
                </a:solidFill>
                <a:latin typeface="Times New Roman"/>
              </a:rPr>
              <a:t>fr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) to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bandwidth (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BW) i.e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.,</a:t>
            </a:r>
          </a:p>
          <a:p>
            <a:pPr>
              <a:buClr>
                <a:srgbClr val="C00000"/>
              </a:buClr>
            </a:pPr>
            <a:endParaRPr lang="en-US" sz="2400" dirty="0">
              <a:solidFill>
                <a:srgbClr val="231F20"/>
              </a:solidFill>
              <a:latin typeface="Times New Roman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solidFill>
                <a:srgbClr val="231F20"/>
              </a:solidFill>
              <a:latin typeface="Times New Roman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The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Q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of an amplifier is determined by the circuit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component values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 It may be noted here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that </a:t>
            </a:r>
            <a:r>
              <a:rPr lang="en-US" sz="2400" i="1" dirty="0" smtClean="0">
                <a:solidFill>
                  <a:srgbClr val="231F20"/>
                </a:solidFill>
                <a:latin typeface="Times New Roman"/>
              </a:rPr>
              <a:t>Q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of a tuned amplifier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is generally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greater than 10. When this condition is met,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the resonant frequency At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parallel resonance is approximately given by: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00" y="2584254"/>
            <a:ext cx="1629476" cy="76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92337"/>
            <a:ext cx="2602647" cy="70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14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531"/>
            <a:ext cx="856855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780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9" y="1315580"/>
            <a:ext cx="882705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3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325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>
            <a:endCxn id="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08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1632" y="1340768"/>
            <a:ext cx="8118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5AAB"/>
                </a:solidFill>
                <a:latin typeface="Arial Black"/>
              </a:rPr>
              <a:t>Types of Tuned Amplifier</a:t>
            </a:r>
          </a:p>
          <a:p>
            <a:pPr lvl="0"/>
            <a:endParaRPr lang="en-US" sz="2400" b="1" dirty="0" smtClean="0">
              <a:solidFill>
                <a:srgbClr val="005AAB"/>
              </a:solidFill>
              <a:latin typeface="Arial Black"/>
            </a:endParaRPr>
          </a:p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Single tuned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Double tuned &amp;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Stagger tuned</a:t>
            </a:r>
            <a:endParaRPr lang="en-US" sz="2400" dirty="0">
              <a:solidFill>
                <a:srgbClr val="005AA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7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588" y="66001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                     Transistor Tuned Amplifiers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404568" y="1006113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549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9" y="1340768"/>
            <a:ext cx="7479733" cy="32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4797152"/>
            <a:ext cx="7969519" cy="15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 Transistor Tuned Amplifiers</a:t>
            </a:r>
            <a:endParaRPr lang="tr-TR" sz="3200" b="1" dirty="0">
              <a:solidFill>
                <a:srgbClr val="005AAB"/>
              </a:solidFill>
              <a:latin typeface="Agency FB" pitchFamily="34" charset="0"/>
              <a:cs typeface="Ali_K_Alwand" pitchFamily="2" charset="-78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Analysis of Parallel Tuned </a:t>
            </a: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  <a:endParaRPr lang="en-US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 parallel tuned circuit consists of a 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capacitor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 C and i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nductor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L in parallel as shown in Fig. 15.4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(i)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. </a:t>
            </a: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 In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practice, some resistance R is always present with the coil. </a:t>
            </a: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If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an alternating voltage is applied across this parallel circuit, the frequency of oscillations will be that of the applied voltage. </a:t>
            </a:r>
            <a:endParaRPr lang="en-US" sz="2400" dirty="0" smtClean="0">
              <a:solidFill>
                <a:srgbClr val="231F20"/>
              </a:solidFill>
              <a:latin typeface="Times New Roman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 Transistor Tuned Amplifiers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287007"/>
            <a:ext cx="8568952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However, if the frequency of applied voltage is equal to the natural or resonant frequency of LC circuit, then electrical resonance will occur. </a:t>
            </a:r>
            <a:endParaRPr lang="en-US" sz="2400" i="1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Under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such conditions, the impedance of the tuned circuit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becomes maximum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the line current is minimum.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circuit then draws just enough energy from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supply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necessary to overcome the losses in the resistance R. </a:t>
            </a: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8566" y="1298029"/>
            <a:ext cx="854190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Tuned Amplifiers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8903" y="1052736"/>
                <a:ext cx="8471569" cy="5544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Parallel resonance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0" indent="-17145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 parallel circuit containing reactive elements (L and C ) is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resonant when the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circuit power factor is unity i.e. applied voltage and the supply current are in phase. 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0" indent="-17145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phasor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diagram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the parallel circuit is shown in Fig. 15. 4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(ii). </a:t>
                </a:r>
                <a:endParaRPr lang="en-US" sz="24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0" indent="-17145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coil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has two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rectangular components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viz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active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𝐋</m:t>
                        </m:r>
                      </m:sub>
                    </m:sSub>
                    <m:func>
                      <m:func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𝐜𝐨𝐬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chemeClr val="accent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chemeClr val="accent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𝐋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reactive component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𝑳</m:t>
                        </m:r>
                      </m:sub>
                    </m:sSub>
                    <m:func>
                      <m:func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𝐬𝐢𝐧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chemeClr val="accent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𝑳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3" y="1052736"/>
                <a:ext cx="8471569" cy="5544275"/>
              </a:xfrm>
              <a:prstGeom prst="rect">
                <a:avLst/>
              </a:prstGeom>
              <a:blipFill rotWithShape="1">
                <a:blip r:embed="rId4"/>
                <a:stretch>
                  <a:fillRect l="-935"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93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7468" y="22321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656325" y="1075057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96146" y="1340768"/>
                <a:ext cx="8324326" cy="4703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lvl="0" indent="-17145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This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parallel circuit will resonate when the circuit power factor is unity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This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is possible only when the net reactive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component of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circuit current is zero i.e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0" indent="-17145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Resonance in parallel circuit can be obtained by changing the supply frequency. At some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frequency </a:t>
                </a:r>
                <a:r>
                  <a:rPr lang="en-US" sz="2400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fr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(called resonant frequency),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and resonance occurs.</a:t>
                </a:r>
              </a:p>
              <a:p>
                <a:pPr marL="171450" lvl="0" indent="-171450" algn="just" defTabSz="685800" fontAlgn="auto">
                  <a:lnSpc>
                    <a:spcPct val="15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" y="1340768"/>
                <a:ext cx="8324326" cy="4703019"/>
              </a:xfrm>
              <a:prstGeom prst="rect">
                <a:avLst/>
              </a:prstGeom>
              <a:blipFill rotWithShape="1">
                <a:blip r:embed="rId5"/>
                <a:stretch>
                  <a:fillRect l="-952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79653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72" y="4277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758641" y="1043532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1442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3" y="1066417"/>
            <a:ext cx="6853756" cy="28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2" y="4819825"/>
            <a:ext cx="4275651" cy="39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1" y="5440153"/>
            <a:ext cx="5822145" cy="98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1" y="3878338"/>
            <a:ext cx="4126257" cy="77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65902" y="4097489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31F20"/>
                </a:solidFill>
                <a:latin typeface="Times New Roman"/>
              </a:rPr>
              <a:t>...(</a:t>
            </a:r>
            <a:r>
              <a:rPr lang="en-US" sz="2000" i="1" dirty="0">
                <a:solidFill>
                  <a:srgbClr val="231F20"/>
                </a:solidFill>
                <a:latin typeface="Times New Roman"/>
              </a:rPr>
              <a:t>ii</a:t>
            </a:r>
            <a:r>
              <a:rPr lang="en-US" sz="2000" dirty="0">
                <a:solidFill>
                  <a:srgbClr val="231F20"/>
                </a:solidFill>
                <a:latin typeface="Times New Roman"/>
              </a:rPr>
              <a:t>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661816" y="591636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231F20"/>
                </a:solidFill>
                <a:latin typeface="Times New Roman"/>
              </a:rPr>
              <a:t>...(iii</a:t>
            </a:r>
            <a:r>
              <a:rPr lang="en-US" dirty="0">
                <a:solidFill>
                  <a:srgbClr val="231F20"/>
                </a:solidFill>
                <a:latin typeface="Times New Roman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Transistor Tuned Amplifiers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544" y="1268760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400" b="1" dirty="0" smtClean="0">
              <a:solidFill>
                <a:srgbClr val="C00000"/>
              </a:solidFill>
              <a:latin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resonant frequency will be in Hz if R, L and C are in ohms, henry and farad respectively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If in the problem, the value of R is given, then eq. (ii) should be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used to find </a:t>
            </a:r>
            <a:r>
              <a:rPr lang="en-US" sz="2800" i="1" dirty="0" err="1">
                <a:solidFill>
                  <a:srgbClr val="C00000"/>
                </a:solidFill>
                <a:latin typeface="Times New Roman"/>
              </a:rPr>
              <a:t>fr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</a:rPr>
              <a:t>.</a:t>
            </a:r>
            <a:r>
              <a:rPr lang="en-US" sz="28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However, if 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R 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is </a:t>
            </a:r>
            <a:r>
              <a:rPr lang="en-US" sz="2400" dirty="0" smtClean="0">
                <a:solidFill>
                  <a:srgbClr val="231F20"/>
                </a:solidFill>
                <a:latin typeface="Times New Roman"/>
              </a:rPr>
              <a:t>not given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, then eq. (</a:t>
            </a:r>
            <a:r>
              <a:rPr lang="en-US" sz="2400" i="1" dirty="0">
                <a:solidFill>
                  <a:srgbClr val="231F20"/>
                </a:solidFill>
                <a:latin typeface="Times New Roman"/>
              </a:rPr>
              <a:t>iii</a:t>
            </a:r>
            <a:r>
              <a:rPr lang="en-US" sz="2400" dirty="0">
                <a:solidFill>
                  <a:srgbClr val="231F20"/>
                </a:solidFill>
                <a:latin typeface="Times New Roman"/>
              </a:rPr>
              <a:t>) may be used to find </a:t>
            </a:r>
            <a:r>
              <a:rPr lang="en-US" sz="2800" i="1" dirty="0" err="1">
                <a:solidFill>
                  <a:srgbClr val="C00000"/>
                </a:solidFill>
                <a:latin typeface="Times New Roman"/>
              </a:rPr>
              <a:t>fr.</a:t>
            </a:r>
            <a:endParaRPr lang="en-US" sz="2800" i="1" dirty="0">
              <a:solidFill>
                <a:srgbClr val="C00000"/>
              </a:solidFill>
              <a:latin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10297</TotalTime>
  <Words>1723</Words>
  <Application>Microsoft Office PowerPoint</Application>
  <PresentationFormat>On-screen Show (4:3)</PresentationFormat>
  <Paragraphs>201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Teması</vt:lpstr>
      <vt:lpstr>1_Office Teması</vt:lpstr>
      <vt:lpstr>2_Office Teması</vt:lpstr>
      <vt:lpstr>3_Office Teması</vt:lpstr>
      <vt:lpstr>4_Office Teması</vt:lpstr>
      <vt:lpstr>PowerPoint Presentation</vt:lpstr>
      <vt:lpstr> Transistor Tuned Amplifiers</vt:lpstr>
      <vt:lpstr>                      Transistor Tuned Amplifiers</vt:lpstr>
      <vt:lpstr> Transistor Tuned Amplifiers</vt:lpstr>
      <vt:lpstr>  Transistor Tuned Amplifiers</vt:lpstr>
      <vt:lpstr> Transistor Tuned Amplifiers</vt:lpstr>
      <vt:lpstr> Transistor Tuned Amplifiers</vt:lpstr>
      <vt:lpstr> Transistor Tuned Amplifiers</vt:lpstr>
      <vt:lpstr> Transistor Tuned Amplifiers</vt:lpstr>
      <vt:lpstr> Transistor Tuned Amplifiers</vt:lpstr>
      <vt:lpstr>                   Transistor Tuned Amplifiers</vt:lpstr>
      <vt:lpstr> Transistor Tuned Amplifiers</vt:lpstr>
      <vt:lpstr> Transistor Tuned Amplifiers</vt:lpstr>
      <vt:lpstr> Transistor Tuned Amplifiers</vt:lpstr>
      <vt:lpstr>Transistor Tuned Amplifiers</vt:lpstr>
      <vt:lpstr> Transistor Tuned Amplifiers</vt:lpstr>
      <vt:lpstr> Transistor Tuned Amplifiers</vt:lpstr>
      <vt:lpstr>PowerPoint Presentation</vt:lpstr>
      <vt:lpstr>Transistor Tuned Amplifiers</vt:lpstr>
      <vt:lpstr>Transistor Tuned Amplifiers</vt:lpstr>
      <vt:lpstr>Transistor Tuned Amplifiers</vt:lpstr>
      <vt:lpstr>Transistor Tuned Amplifiers</vt:lpstr>
      <vt:lpstr>Transistor Tuned Amplifiers</vt:lpstr>
      <vt:lpstr>Transistor Tuned Amplifiers</vt:lpstr>
      <vt:lpstr>Transistor Tuned Amplifiers</vt:lpstr>
      <vt:lpstr>Transistor Tuned Amplifiers</vt:lpstr>
      <vt:lpstr>Transistor Tuned Amplifiers</vt:lpstr>
      <vt:lpstr>Transistor Tuned Amplifiers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954</cp:revision>
  <dcterms:created xsi:type="dcterms:W3CDTF">2006-09-03T22:05:48Z</dcterms:created>
  <dcterms:modified xsi:type="dcterms:W3CDTF">2021-06-22T07:42:16Z</dcterms:modified>
</cp:coreProperties>
</file>